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6"/>
  </p:notesMasterIdLst>
  <p:handoutMasterIdLst>
    <p:handoutMasterId r:id="rId13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34" r:id="rId101"/>
    <p:sldId id="3704" r:id="rId102"/>
    <p:sldId id="3708" r:id="rId103"/>
    <p:sldId id="3709" r:id="rId104"/>
    <p:sldId id="3712" r:id="rId105"/>
    <p:sldId id="3710" r:id="rId106"/>
    <p:sldId id="3711" r:id="rId107"/>
    <p:sldId id="3721" r:id="rId108"/>
    <p:sldId id="3714" r:id="rId109"/>
    <p:sldId id="3722" r:id="rId110"/>
    <p:sldId id="3725" r:id="rId111"/>
    <p:sldId id="3732" r:id="rId112"/>
    <p:sldId id="3699" r:id="rId113"/>
    <p:sldId id="3681" r:id="rId114"/>
    <p:sldId id="3695" r:id="rId115"/>
    <p:sldId id="3705" r:id="rId116"/>
    <p:sldId id="3726" r:id="rId117"/>
    <p:sldId id="3727" r:id="rId118"/>
    <p:sldId id="3731" r:id="rId119"/>
    <p:sldId id="3730" r:id="rId120"/>
    <p:sldId id="3728" r:id="rId121"/>
    <p:sldId id="3729" r:id="rId122"/>
    <p:sldId id="3647" r:id="rId123"/>
    <p:sldId id="3637" r:id="rId124"/>
    <p:sldId id="3642" r:id="rId125"/>
    <p:sldId id="3638" r:id="rId126"/>
    <p:sldId id="3639" r:id="rId127"/>
    <p:sldId id="3640" r:id="rId128"/>
    <p:sldId id="3644" r:id="rId129"/>
    <p:sldId id="3645" r:id="rId130"/>
    <p:sldId id="3646" r:id="rId131"/>
    <p:sldId id="3631" r:id="rId132"/>
    <p:sldId id="3628" r:id="rId133"/>
    <p:sldId id="3715" r:id="rId134"/>
    <p:sldId id="3717" r:id="rId13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28" autoAdjust="0"/>
    <p:restoredTop sz="99000" autoAdjust="0"/>
  </p:normalViewPr>
  <p:slideViewPr>
    <p:cSldViewPr>
      <p:cViewPr varScale="1">
        <p:scale>
          <a:sx n="113" d="100"/>
          <a:sy n="113" d="100"/>
        </p:scale>
        <p:origin x="1112" y="48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92.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789296"/>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789296"/>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Keygen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Sign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Verify</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6707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670749"/>
                <a:ext cx="7551571" cy="5187251"/>
              </a:xfrm>
              <a:prstGeom prst="rect">
                <a:avLst/>
              </a:prstGeom>
              <a:blipFill>
                <a:blip r:embed="rId2"/>
                <a:stretch>
                  <a:fillRect l="-2017" t="-19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a:t>
            </a: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2057400"/>
                <a:ext cx="7315200" cy="3733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2057400"/>
                <a:ext cx="7315200" cy="3733800"/>
              </a:xfrm>
              <a:prstGeom prst="rect">
                <a:avLst/>
              </a:prstGeom>
              <a:blipFill>
                <a:blip r:embed="rId2"/>
                <a:stretch>
                  <a:fillRect l="-1906" t="-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0020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0020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153400" cy="4490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153400" cy="4490793"/>
              </a:xfrm>
              <a:prstGeom prst="rect">
                <a:avLst/>
              </a:prstGeom>
              <a:blipFill>
                <a:blip r:embed="rId2"/>
                <a:stretch>
                  <a:fillRect l="-1558" t="-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parameters</a:t>
            </a:r>
            <a:endParaRPr lang="en-US" sz="2700" b="0" kern="0" dirty="0">
              <a:latin typeface="Calibri" panose="020F0502020204030204" pitchFamily="34" charset="0"/>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2910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ML-KEM-1024 is security category 5</a:t>
            </a:r>
            <a:endParaRPr lang="en-US"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6897" r="-850000" b="-331034"/>
                          </a:stretch>
                        </a:blipFill>
                      </a:tcPr>
                    </a:tc>
                    <a:tc>
                      <a:txBody>
                        <a:bodyPr/>
                        <a:lstStyle/>
                        <a:p>
                          <a:endParaRPr lang="en-US"/>
                        </a:p>
                      </a:txBody>
                      <a:tcPr>
                        <a:blipFill>
                          <a:blip r:embed="rId2"/>
                          <a:stretch>
                            <a:fillRect l="-256061" t="-6897" r="-646970" b="-331034"/>
                          </a:stretch>
                        </a:blipFill>
                      </a:tcPr>
                    </a:tc>
                    <a:tc>
                      <a:txBody>
                        <a:bodyPr/>
                        <a:lstStyle/>
                        <a:p>
                          <a:endParaRPr lang="en-US"/>
                        </a:p>
                      </a:txBody>
                      <a:tcPr>
                        <a:blipFill>
                          <a:blip r:embed="rId2"/>
                          <a:stretch>
                            <a:fillRect l="-398305" t="-6897" r="-623729" b="-331034"/>
                          </a:stretch>
                        </a:blipFill>
                      </a:tcPr>
                    </a:tc>
                    <a:tc>
                      <a:txBody>
                        <a:bodyPr/>
                        <a:lstStyle/>
                        <a:p>
                          <a:endParaRPr lang="en-US"/>
                        </a:p>
                      </a:txBody>
                      <a:tcPr>
                        <a:blipFill>
                          <a:blip r:embed="rId2"/>
                          <a:stretch>
                            <a:fillRect l="-534545" t="-6897" r="-569091" b="-331034"/>
                          </a:stretch>
                        </a:blipFill>
                      </a:tcPr>
                    </a:tc>
                    <a:tc>
                      <a:txBody>
                        <a:bodyPr/>
                        <a:lstStyle/>
                        <a:p>
                          <a:endParaRPr lang="en-US"/>
                        </a:p>
                      </a:txBody>
                      <a:tcPr>
                        <a:blipFill>
                          <a:blip r:embed="rId2"/>
                          <a:stretch>
                            <a:fillRect l="-520896" t="-6897" r="-367164" b="-331034"/>
                          </a:stretch>
                        </a:blipFill>
                      </a:tcPr>
                    </a:tc>
                    <a:tc>
                      <a:txBody>
                        <a:bodyPr/>
                        <a:lstStyle/>
                        <a:p>
                          <a:endParaRPr lang="en-US"/>
                        </a:p>
                      </a:txBody>
                      <a:tcPr>
                        <a:blipFill>
                          <a:blip r:embed="rId2"/>
                          <a:stretch>
                            <a:fillRect l="-577778" t="-6897" r="-241667" b="-331034"/>
                          </a:stretch>
                        </a:blipFill>
                      </a:tcPr>
                    </a:tc>
                    <a:tc>
                      <a:txBody>
                        <a:bodyPr/>
                        <a:lstStyle/>
                        <a:p>
                          <a:endParaRPr lang="en-US"/>
                        </a:p>
                      </a:txBody>
                      <a:tcPr>
                        <a:blipFill>
                          <a:blip r:embed="rId2"/>
                          <a:stretch>
                            <a:fillRect l="-677778" t="-6897"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2003568068"/>
              </p:ext>
            </p:extLst>
          </p:nvPr>
        </p:nvGraphicFramePr>
        <p:xfrm>
          <a:off x="302443" y="42316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7911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Size in bytes</a:t>
            </a:r>
            <a:endParaRPr lang="en-US"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605207"/>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605207"/>
                <a:ext cx="8153400" cy="4871793"/>
              </a:xfrm>
              <a:prstGeom prst="rect">
                <a:avLst/>
              </a:prstGeom>
              <a:blipFill>
                <a:blip r:embed="rId2"/>
                <a:stretch>
                  <a:fillRect l="-1400" t="-7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428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428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124</a:t>
            </a:fld>
            <a:endParaRPr lang="en-US"/>
          </a:p>
        </p:txBody>
      </p:sp>
      <p:sp>
        <p:nvSpPr>
          <p:cNvPr id="115716" name="Rectangle 2"/>
          <p:cNvSpPr>
            <a:spLocks noGrp="1" noChangeArrowheads="1"/>
          </p:cNvSpPr>
          <p:nvPr>
            <p:ph type="title"/>
          </p:nvPr>
        </p:nvSpPr>
        <p:spPr>
          <a:xfrm>
            <a:off x="685800" y="3048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676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6764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981200"/>
            <a:ext cx="8686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3048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2286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 summary</a:t>
                </a:r>
                <a:endParaRPr lang="en-US" altLang="zh-TW" sz="4000" dirty="0">
                  <a:ea typeface="PMingLiU" pitchFamily="18" charset="-12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85800" y="3048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3048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mc:Choice xmlns:a14="http://schemas.microsoft.com/office/drawing/2010/main"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𝐸</m:t>
                    </m:r>
                    <m:r>
                      <a:rPr lang="en-US" altLang="zh-TW" sz="1800" i="1" dirty="0" smtClean="0">
                        <a:latin typeface="Cambria Math" panose="02040503050406030204" pitchFamily="18" charset="0"/>
                        <a:ea typeface="PMingLiU" pitchFamily="18" charset="-120"/>
                      </a:rPr>
                      <m:t>(−36,0): </m:t>
                    </m:r>
                    <m:r>
                      <a:rPr lang="en-US" altLang="zh-TW" sz="1800" i="1" dirty="0" smtClean="0">
                        <a:latin typeface="Cambria Math" panose="02040503050406030204" pitchFamily="18" charset="0"/>
                        <a:ea typeface="PMingLiU" pitchFamily="18" charset="-120"/>
                      </a:rPr>
                      <m:t>𝑦</m:t>
                    </m:r>
                    <m:r>
                      <a:rPr lang="en-US" altLang="zh-TW" sz="1800" i="1" baseline="30000" dirty="0">
                        <a:latin typeface="Cambria Math" panose="02040503050406030204" pitchFamily="18" charset="0"/>
                        <a:ea typeface="PMingLiU" pitchFamily="18" charset="-120"/>
                      </a:rPr>
                      <m:t>2</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𝑥</m:t>
                    </m:r>
                    <m:r>
                      <a:rPr lang="en-US" altLang="zh-TW" sz="1800" i="1" baseline="30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−36</m:t>
                    </m:r>
                    <m:r>
                      <a:rPr lang="en-US" altLang="zh-TW" sz="1800" i="1" dirty="0">
                        <a:latin typeface="Cambria Math" panose="02040503050406030204" pitchFamily="18" charset="0"/>
                        <a:ea typeface="PMingLiU" pitchFamily="18" charset="-120"/>
                      </a:rPr>
                      <m:t>𝑥</m:t>
                    </m:r>
                    <m:r>
                      <a:rPr lang="en-US" altLang="zh-TW" sz="1800" i="1" dirty="0">
                        <a:latin typeface="Cambria Math" panose="02040503050406030204" pitchFamily="18" charset="0"/>
                        <a:ea typeface="PMingLiU" pitchFamily="18" charset="-120"/>
                      </a:rPr>
                      <m:t>.  </m:t>
                    </m:r>
                    <m:r>
                      <a:rPr lang="en-US" altLang="zh-TW" sz="1800" i="1" dirty="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=(−3, 9), </m:t>
                    </m:r>
                    <m:r>
                      <a:rPr lang="en-US" altLang="zh-TW" sz="1800" i="1" dirty="0">
                        <a:latin typeface="Cambria Math" panose="02040503050406030204" pitchFamily="18" charset="0"/>
                        <a:ea typeface="PMingLiU" pitchFamily="18" charset="-120"/>
                      </a:rPr>
                      <m:t>𝑄</m:t>
                    </m:r>
                    <m:r>
                      <a:rPr lang="en-US" altLang="zh-TW" sz="1800" i="1" dirty="0">
                        <a:latin typeface="Cambria Math" panose="02040503050406030204" pitchFamily="18" charset="0"/>
                        <a:ea typeface="PMingLiU" pitchFamily="18" charset="-120"/>
                      </a:rPr>
                      <m:t>=(−2,8)</m:t>
                    </m:r>
                  </m:oMath>
                </a14:m>
                <a:r>
                  <a:rPr lang="en-US" altLang="zh-TW" sz="1800" dirty="0">
                    <a:ea typeface="PMingLiU" pitchFamily="18" charset="-120"/>
                  </a:rPr>
                  <a:t>.</a:t>
                </a:r>
              </a:p>
              <a:p>
                <a:pPr>
                  <a:spcBef>
                    <a:spcPts val="200"/>
                  </a:spcBef>
                </a:pP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 </m:t>
                    </m:r>
                    <m:r>
                      <a:rPr lang="en-US" sz="1800" i="1" dirty="0" smtClean="0">
                        <a:latin typeface="Cambria Math" panose="02040503050406030204" pitchFamily="18" charset="0"/>
                      </a:rPr>
                      <m:t>𝑄</m:t>
                    </m:r>
                    <m:r>
                      <a:rPr lang="en-US" sz="1800" i="1" dirty="0" smtClean="0">
                        <a:latin typeface="Cambria Math" panose="02040503050406030204" pitchFamily="18" charset="0"/>
                      </a:rPr>
                      <m:t> = (2−</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2</m:t>
                    </m:r>
                    <m:r>
                      <a:rPr lang="en-US" sz="1800" i="1" dirty="0">
                        <a:latin typeface="Cambria Math" panose="02040503050406030204" pitchFamily="18" charset="0"/>
                      </a:rPr>
                      <m:t>, </m:t>
                    </m:r>
                    <m:r>
                      <a:rPr lang="en-US" sz="1800" i="1" dirty="0">
                        <a:latin typeface="Cambria Math" panose="02040503050406030204" pitchFamily="18" charset="0"/>
                        <a:sym typeface="Symbol" pitchFamily="18" charset="2"/>
                      </a:rPr>
                      <m:t>(</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3</m:t>
                    </m:r>
                    <m:r>
                      <a:rPr lang="en-US" sz="1800" i="1" dirty="0">
                        <a:latin typeface="Cambria Math" panose="02040503050406030204" pitchFamily="18" charset="0"/>
                      </a:rPr>
                      <m:t>)−</m:t>
                    </m:r>
                    <m:r>
                      <a:rPr lang="en-US" sz="1800" i="1" dirty="0">
                        <a:latin typeface="Cambria Math" panose="02040503050406030204" pitchFamily="18" charset="0"/>
                      </a:rPr>
                      <m:t>𝑦</m:t>
                    </m:r>
                    <m:r>
                      <a:rPr lang="en-US" sz="1800" i="1" baseline="-25000" dirty="0">
                        <a:latin typeface="Cambria Math" panose="02040503050406030204" pitchFamily="18" charset="0"/>
                      </a:rPr>
                      <m:t>1</m:t>
                    </m:r>
                    <m:r>
                      <a:rPr lang="en-US" sz="1800" i="1" dirty="0">
                        <a:latin typeface="Cambria Math" panose="02040503050406030204" pitchFamily="18" charset="0"/>
                      </a:rPr>
                      <m:t>)</m:t>
                    </m:r>
                  </m:oMath>
                </a14:m>
                <a:endParaRPr lang="en-US" sz="18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𝑃</m:t>
                    </m:r>
                    <m:r>
                      <a:rPr lang="en-US" altLang="zh-TW" sz="1800" i="1" dirty="0" smtClean="0">
                        <a:latin typeface="Cambria Math" panose="02040503050406030204" pitchFamily="18" charset="0"/>
                        <a:ea typeface="PMingLiU" pitchFamily="18" charset="-120"/>
                      </a:rPr>
                      <m:t>+</m:t>
                    </m:r>
                    <m:r>
                      <a:rPr lang="en-US" altLang="zh-TW" sz="1800" i="1" dirty="0" smtClean="0">
                        <a:latin typeface="Cambria Math" panose="02040503050406030204" pitchFamily="18" charset="0"/>
                        <a:ea typeface="PMingLiU" pitchFamily="18" charset="-120"/>
                      </a:rPr>
                      <m:t>𝑄</m:t>
                    </m:r>
                    <m:r>
                      <a:rPr lang="en-US" altLang="zh-TW" sz="1800" i="1" dirty="0" smtClean="0">
                        <a:latin typeface="Cambria Math" panose="02040503050406030204" pitchFamily="18" charset="0"/>
                        <a:ea typeface="PMingLiU" pitchFamily="18" charset="-120"/>
                      </a:rPr>
                      <m:t>= (</m:t>
                    </m:r>
                    <m:r>
                      <a:rPr lang="en-US" altLang="zh-TW" sz="1800" i="1" dirty="0" smtClean="0">
                        <a:latin typeface="Cambria Math" panose="02040503050406030204" pitchFamily="18" charset="0"/>
                        <a:ea typeface="PMingLiU" pitchFamily="18" charset="-120"/>
                      </a:rPr>
                      <m:t>𝑥</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𝑦</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)=(6,0)</m:t>
                    </m:r>
                  </m:oMath>
                </a14:m>
                <a:endParaRPr lang="en-US" altLang="zh-TW" sz="1800" dirty="0">
                  <a:ea typeface="PMingLiU" pitchFamily="18" charset="-120"/>
                </a:endParaRP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2</m:t>
                    </m:r>
                    <m:r>
                      <a:rPr lang="en-US" altLang="zh-TW" sz="1800" i="1" dirty="0" smtClean="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=(25/4,−35/8)</m:t>
                    </m:r>
                  </m:oMath>
                </a14:m>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463" t="-135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514350" y="2133600"/>
                <a:ext cx="8115300" cy="3390900"/>
              </a:xfrm>
              <a:blipFill>
                <a:blip r:embed="rId3"/>
                <a:stretch>
                  <a:fillRect l="-781" t="-2247" r="-781"/>
                </a:stretch>
              </a:blipFill>
            </p:spPr>
            <p:txBody>
              <a:bodyPr/>
              <a:lstStyle/>
              <a:p>
                <a:r>
                  <a:rPr 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Associativity</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points on an elliptic curve E.  We want to prove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form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and find the intersection point, between P*Q  and E and the vertical line through P*Q; this latter operation is the same as finding the intersection of P*Q, O (the point at infinity) and E.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vertical line, the other intersection point with E is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 similar calculation applies to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it suffices to show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𝑂</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95800"/>
              </a:xfrm>
              <a:blipFill>
                <a:blip r:embed="rId3"/>
                <a:stretch>
                  <a:fillRect l="-466" t="-1408" r="-776" b="-282"/>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Mordell and Mazur</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𝑦𝑛</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04800"/>
            <a:ext cx="8534400" cy="914400"/>
          </a:xfrm>
        </p:spPr>
        <p:txBody>
          <a:bodyPr/>
          <a:lstStyle/>
          <a:p>
            <a:r>
              <a:rPr lang="en-US" sz="3600" dirty="0">
                <a:latin typeface="Calibri" panose="020F0502020204030204" pitchFamily="34" charset="0"/>
                <a:cs typeface="Calibri" panose="020F0502020204030204" pitchFamily="34" charset="0"/>
              </a:rPr>
              <a:t>Why elliptic curves might be valuable in crypto</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04800" y="17526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𝐷</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 rational point on E.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h𝑡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m:rPr>
                        <m:sty m:val="p"/>
                      </m:rPr>
                      <a:rPr lang="en-US" sz="2000" i="1" dirty="0">
                        <a:latin typeface="Cambria Math" panose="02040503050406030204" pitchFamily="18" charset="0"/>
                        <a:cs typeface="Calibri" panose="020F0502020204030204" pitchFamily="34" charset="0"/>
                      </a:rPr>
                      <m:t>max</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𝐵𝑛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153400" cy="1143000"/>
              </a:xfrm>
              <a:blipFill>
                <a:blip r:embed="rId3"/>
                <a:stretch>
                  <a:fillRect l="-778" t="-6593"/>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3810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mc:AlternateContent xmlns:mc="http://schemas.openxmlformats.org/markup-compatibility/2006">
        <mc:Choice xmlns:a14="http://schemas.microsoft.com/office/drawing/2010/main" Requires="a14">
          <p:sp>
            <p:nvSpPr>
              <p:cNvPr id="106501" name="Rectangle 3"/>
              <p:cNvSpPr>
                <a:spLocks noGrp="1" noChangeArrowheads="1"/>
              </p:cNvSpPr>
              <p:nvPr>
                <p:ph type="body" idx="1"/>
              </p:nvPr>
            </p:nvSpPr>
            <p:spPr>
              <a:xfrm>
                <a:off x="304800" y="1828800"/>
                <a:ext cx="8382000" cy="48006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number of solutions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r>
                      <a:rPr lang="en-US" sz="2000" i="1" baseline="-25000"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+1)|2</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0,</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3</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𝑍𝑝</m:t>
                    </m:r>
                    <m:r>
                      <a:rPr lang="en-US" sz="2000" i="1" baseline="30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𝑍𝑞</m:t>
                    </m:r>
                    <m:r>
                      <a:rPr lang="en-US" sz="2000" i="1" baseline="30000" dirty="0" err="1">
                        <a:latin typeface="Cambria Math" panose="02040503050406030204" pitchFamily="18" charset="0"/>
                        <a:cs typeface="Calibri" panose="020F0502020204030204" pitchFamily="34" charset="0"/>
                        <a:sym typeface="Symbol" pitchFamily="18" charset="2"/>
                      </a:rPr>
                      <m:t>𝑏</m:t>
                    </m:r>
                    <m:r>
                      <a:rPr lang="en-US" sz="2000" i="1" baseline="30000"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mc:Choice>
        <mc:Fallback>
          <p:sp>
            <p:nvSpPr>
              <p:cNvPr id="106501" name="Rectangle 3"/>
              <p:cNvSpPr>
                <a:spLocks noGrp="1" noRot="1" noChangeAspect="1" noMove="1" noResize="1" noEditPoints="1" noAdjustHandles="1" noChangeArrowheads="1" noChangeShapeType="1" noTextEdit="1"/>
              </p:cNvSpPr>
              <p:nvPr>
                <p:ph type="body" idx="1"/>
              </p:nvPr>
            </p:nvSpPr>
            <p:spPr>
              <a:xfrm>
                <a:off x="304800" y="1828800"/>
                <a:ext cx="8382000" cy="4800600"/>
              </a:xfrm>
              <a:blipFill>
                <a:blip r:embed="rId2"/>
                <a:stretch>
                  <a:fillRect l="-758" t="-792" r="-1364"/>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304800"/>
            <a:ext cx="7772400" cy="609600"/>
          </a:xfrm>
        </p:spPr>
        <p:txBody>
          <a:bodyPr/>
          <a:lstStyle/>
          <a:p>
            <a:r>
              <a:rPr lang="en-US" sz="3600" dirty="0">
                <a:latin typeface="Calibri" panose="020F0502020204030204" pitchFamily="34" charset="0"/>
                <a:cs typeface="Calibri" panose="020F0502020204030204" pitchFamily="34" charset="0"/>
              </a:rPr>
              <a:t>E</a:t>
            </a:r>
            <a:r>
              <a:rPr lang="en-US" sz="3600" baseline="-25000" dirty="0">
                <a:latin typeface="Calibri" panose="020F0502020204030204" pitchFamily="34" charset="0"/>
                <a:cs typeface="Calibri" panose="020F0502020204030204" pitchFamily="34" charset="0"/>
              </a:rPr>
              <a:t>71</a:t>
            </a:r>
            <a:r>
              <a:rPr lang="en-US" sz="3600" dirty="0">
                <a:latin typeface="Calibri" panose="020F0502020204030204" pitchFamily="34" charset="0"/>
                <a:cs typeface="Calibri" panose="020F0502020204030204" pitchFamily="34" charset="0"/>
              </a:rPr>
              <a:t>(-1, 0) – Spot the Group</a:t>
            </a:r>
          </a:p>
        </p:txBody>
      </p:sp>
      <p:sp>
        <p:nvSpPr>
          <p:cNvPr id="84997" name="Rectangle 3"/>
          <p:cNvSpPr>
            <a:spLocks noGrp="1" noChangeArrowheads="1"/>
          </p:cNvSpPr>
          <p:nvPr>
            <p:ph type="body" idx="1"/>
          </p:nvPr>
        </p:nvSpPr>
        <p:spPr>
          <a:xfrm>
            <a:off x="228600" y="1524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mc:Choice xmlns:a14="http://schemas.microsoft.com/office/drawing/2010/main" Requires="a14">
          <p:sp>
            <p:nvSpPr>
              <p:cNvPr id="104453" name="Rectangle 3"/>
              <p:cNvSpPr>
                <a:spLocks noGrp="1" noChangeArrowheads="1"/>
              </p:cNvSpPr>
              <p:nvPr>
                <p:ph type="body" idx="1"/>
              </p:nvPr>
            </p:nvSpPr>
            <p:spPr>
              <a:xfrm>
                <a:off x="495300" y="2209800"/>
                <a:ext cx="8153400" cy="4191000"/>
              </a:xfrm>
            </p:spPr>
            <p:txBody>
              <a:bodyPr/>
              <a:lstStyle/>
              <a:p>
                <a:pPr marL="609600" indent="-609600">
                  <a:lnSpc>
                    <a:spcPct val="80000"/>
                  </a:lnSpc>
                  <a:buFontTx/>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The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14:m/>
              </a:p>
              <a:p>
                <a:pPr marL="990600" lvl="1" indent="-533400">
                  <a:lnSpc>
                    <a:spcPct val="80000"/>
                  </a:lnSpc>
                </a:pP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14:m>
                  <m:oMath xmlns:m="http://schemas.openxmlformats.org/officeDocument/2006/math">
                    <m:r>
                      <a:rPr lang="el-GR" altLang="zh-TW" sz="2000" i="1" dirty="0" smtClean="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p:sp>
            <p:nvSpPr>
              <p:cNvPr id="104453" name="Rectangle 3"/>
              <p:cNvSpPr>
                <a:spLocks noGrp="1" noRot="1" noChangeAspect="1" noMove="1" noResize="1" noEditPoints="1" noAdjustHandles="1" noChangeArrowheads="1" noChangeShapeType="1" noTextEdit="1"/>
              </p:cNvSpPr>
              <p:nvPr>
                <p:ph type="body" idx="1"/>
              </p:nvPr>
            </p:nvSpPr>
            <p:spPr>
              <a:xfrm>
                <a:off x="495300" y="2209800"/>
                <a:ext cx="8153400" cy="4191000"/>
              </a:xfrm>
              <a:blipFill>
                <a:blip r:embed="rId2"/>
                <a:stretch>
                  <a:fillRect l="-621" t="-2417"/>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09600" y="132644"/>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p:sp>
        <p:nvSpPr>
          <p:cNvPr id="104453" name="Rectangle 3"/>
          <p:cNvSpPr>
            <a:spLocks noGrp="1" noChangeArrowheads="1"/>
          </p:cNvSpPr>
          <p:nvPr>
            <p:ph type="body" idx="1"/>
          </p:nvPr>
        </p:nvSpPr>
        <p:spPr>
          <a:xfrm>
            <a:off x="5981700" y="1569155"/>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mc:AlternateContent xmlns:mc="http://schemas.openxmlformats.org/markup-compatibility/2006">
        <mc:Choice xmlns:a14="http://schemas.microsoft.com/office/drawing/2010/main" Requires="a14">
          <p:sp>
            <p:nvSpPr>
              <p:cNvPr id="6" name="Rectangle 3"/>
              <p:cNvSpPr txBox="1">
                <a:spLocks noChangeArrowheads="1"/>
              </p:cNvSpPr>
              <p:nvPr/>
            </p:nvSpPr>
            <p:spPr bwMode="auto">
              <a:xfrm>
                <a:off x="228600" y="1600200"/>
                <a:ext cx="6477000" cy="4038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𝑦</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2</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3</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+17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101)</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or </a:t>
                </a: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25000" noProof="0" dirty="0">
                        <a:ln>
                          <a:noFill/>
                        </a:ln>
                        <a:solidFill>
                          <a:schemeClr val="tx1"/>
                        </a:solidFill>
                        <a:effectLst/>
                        <a:uLnTx/>
                        <a:uFillTx/>
                        <a:latin typeface="Cambria Math" panose="02040503050406030204" pitchFamily="18" charset="0"/>
                        <a:cs typeface="Calibri" panose="020F0502020204030204" pitchFamily="34" charset="0"/>
                      </a:rPr>
                      <m:t>101</m:t>
                    </m:r>
                    <m:d>
                      <m:dPr>
                        <m:ctrlP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0,17</m:t>
                        </m:r>
                      </m:e>
                    </m:d>
                  </m:oMath>
                </a14:m>
                <a:endPar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e>
                    </m:d>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𝑎</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14:m/>
              </a:p>
              <a:p>
                <a:pPr marL="685800" marR="0" lvl="1" indent="-28575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35</a:t>
                </a: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4 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(41−35)−37= −13= 88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101)</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p:sp>
            <p:nvSpPr>
              <p:cNvPr id="6" name="Rectangle 3"/>
              <p:cNvSpPr txBox="1">
                <a:spLocks noRot="1" noChangeAspect="1" noMove="1" noResize="1" noEditPoints="1" noAdjustHandles="1" noChangeArrowheads="1" noChangeShapeType="1" noTextEdit="1"/>
              </p:cNvSpPr>
              <p:nvPr/>
            </p:nvSpPr>
            <p:spPr bwMode="auto">
              <a:xfrm>
                <a:off x="228600" y="1600200"/>
                <a:ext cx="6477000" cy="4038600"/>
              </a:xfrm>
              <a:prstGeom prst="rect">
                <a:avLst/>
              </a:prstGeom>
              <a:blipFill>
                <a:blip r:embed="rId2"/>
                <a:stretch>
                  <a:fillRect l="-980" t="-2508"/>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mc:AlternateContent xmlns:mc="http://schemas.openxmlformats.org/markup-compatibility/2006">
        <mc:Choice xmlns:a14="http://schemas.microsoft.com/office/drawing/2010/main" Requires="a14">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 0</m:t>
                    </m:r>
                  </m:oMath>
                </a14:m>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14:m/>
              </a:p>
              <a:p>
                <a:pPr lvl="1">
                  <a:spcBef>
                    <a:spcPts val="200"/>
                  </a:spcBef>
                </a:pPr>
              </a:p>
              <a:p>
                <a:pPr lvl="1">
                  <a:spcBef>
                    <a:spcPts val="200"/>
                  </a:spcBef>
                </a:pPr>
              </a:p>
              <a:p>
                <a:pPr lvl="2">
                  <a:spcBef>
                    <a:spcPts val="200"/>
                  </a:spcBef>
                </a:pPr>
              </a:p>
              <a:p>
                <a:pPr lvl="2">
                  <a:spcBef>
                    <a:spcPts val="200"/>
                  </a:spcBef>
                </a:pPr>
              </a:p>
              <a:p>
                <a:pPr lvl="1">
                  <a:spcBef>
                    <a:spcPts val="200"/>
                  </a:spcBef>
                </a:pPr>
              </a:p>
              <a:p>
                <a:pPr lvl="2">
                  <a:spcBef>
                    <a:spcPts val="200"/>
                  </a:spcBef>
                </a:pPr>
              </a:p>
              <a:p>
                <a:pPr lvl="2">
                  <a:spcBef>
                    <a:spcPts val="200"/>
                  </a:spcBef>
                </a:pPr>
              </a:p>
            </p:txBody>
          </p:sp>
        </mc:Choice>
        <mc:Fallback>
          <p:sp>
            <p:nvSpPr>
              <p:cNvPr id="103429" name="Rectangle 3"/>
              <p:cNvSpPr>
                <a:spLocks noGrp="1" noRot="1" noChangeAspect="1" noMove="1" noResize="1" noEditPoints="1" noAdjustHandles="1" noChangeArrowheads="1" noChangeShapeType="1" noTextEdit="1"/>
              </p:cNvSpPr>
              <p:nvPr>
                <p:ph type="body" idx="1"/>
              </p:nvPr>
            </p:nvSpPr>
            <p:spPr>
              <a:xfrm>
                <a:off x="304800" y="1295400"/>
                <a:ext cx="4724400" cy="4724400"/>
              </a:xfrm>
              <a:blipFill>
                <a:blip r:embed="rId2"/>
                <a:stretch>
                  <a:fillRect l="-1344" t="-804" r="-2688"/>
                </a:stretch>
              </a:blipFill>
            </p:spPr>
            <p:txBody>
              <a:bodyPr/>
              <a:lstStyle/>
              <a:p>
                <a:r>
                  <a:rPr lang="en-US">
                    <a:noFill/>
                  </a:rPr>
                  <a:t> </a:t>
                </a:r>
              </a:p>
            </p:txBody>
          </p:sp>
        </mc:Fallback>
      </mc:AlternateContent>
      <p:sp>
        <p:nvSpPr>
          <p:cNvPr id="103430" name="Rectangle 4"/>
          <p:cNvSpPr>
            <a:spLocks noChangeArrowheads="1"/>
          </p:cNvSpPr>
          <p:nvPr/>
        </p:nvSpPr>
        <p:spPr bwMode="auto">
          <a:xfrm>
            <a:off x="4953000" y="19050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228600"/>
            <a:ext cx="87630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mc:Choice xmlns:a14="http://schemas.microsoft.com/office/drawing/2010/main" Requires="a14">
          <p:sp>
            <p:nvSpPr>
              <p:cNvPr id="84996"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- 3</a:t>
                </a:r>
              </a:p>
            </p:txBody>
          </p:sp>
        </mc:Choice>
        <mc:Fallback>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17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381000"/>
            <a:ext cx="7772400" cy="838200"/>
          </a:xfrm>
        </p:spPr>
        <p:txBody>
          <a:bodyPr/>
          <a:lstStyle/>
          <a:p>
            <a:r>
              <a:rPr lang="en-US" sz="3600" dirty="0"/>
              <a:t>Group order and </a:t>
            </a:r>
            <a:r>
              <a:rPr lang="en-US" sz="3600" dirty="0" err="1"/>
              <a:t>Hasse</a:t>
            </a:r>
            <a:endParaRPr lang="en-US" sz="3600" dirty="0"/>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533400" y="2057400"/>
                <a:ext cx="8039100" cy="4038600"/>
              </a:xfrm>
            </p:spPr>
            <p:txBody>
              <a:bodyPr/>
              <a:lstStyle/>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𝑞</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𝑡</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𝑗</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𝑡</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𝑗</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=0</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𝑡</m:t>
                    </m:r>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𝑞</m:t>
                    </m:r>
                  </m:oMath>
                </a14:m>
                <a:endParaRPr lang="en-US" sz="24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𝐺</m:t>
                    </m:r>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𝑛</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4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400" b="0" i="1" dirty="0" smtClean="0">
                            <a:latin typeface="Cambria Math" panose="02040503050406030204" pitchFamily="18" charset="0"/>
                            <a:cs typeface="Calibri" panose="020F0502020204030204" pitchFamily="34" charset="0"/>
                          </a:rPr>
                          <m:t>𝑛</m:t>
                        </m:r>
                      </m:sub>
                    </m:sSub>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oMath>
                </a14:m>
                <a:r>
                  <a:rPr lang="en-US" sz="2400" dirty="0">
                    <a:latin typeface="Calibri" panose="020F0502020204030204" pitchFamily="34" charset="0"/>
                    <a:cs typeface="Calibri" panose="020F0502020204030204" pitchFamily="34" charset="0"/>
                  </a:rPr>
                  <a:t>.</a:t>
                </a:r>
              </a:p>
              <a:p>
                <a:pPr>
                  <a:lnSpc>
                    <a:spcPct val="90000"/>
                  </a:lnSpc>
                  <a:spcBef>
                    <a:spcPts val="200"/>
                  </a:spcBef>
                </a:pPr>
                <a:r>
                  <a:rPr lang="en-US" sz="2400" dirty="0">
                    <a:latin typeface="Calibri" panose="020F0502020204030204" pitchFamily="34" charset="0"/>
                    <a:cs typeface="Calibri" panose="020F0502020204030204" pitchFamily="34" charset="0"/>
                  </a:rPr>
                  <a:t>Twist: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+2</m:t>
                    </m:r>
                  </m:oMath>
                </a14:m>
                <a:endParaRPr lang="en-US" sz="24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4038600"/>
              </a:xfrm>
              <a:blipFill>
                <a:blip r:embed="rId3"/>
                <a:stretch>
                  <a:fillRect l="-1264" t="-627"/>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Point counting</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64067" y="22098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64067" y="2209800"/>
                <a:ext cx="8077200" cy="3200400"/>
              </a:xfrm>
              <a:blipFill>
                <a:blip r:embed="rId3"/>
                <a:stretch>
                  <a:fillRect l="-785"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304800"/>
            <a:ext cx="7772400" cy="762000"/>
          </a:xfrm>
        </p:spPr>
        <p:txBody>
          <a:bodyPr/>
          <a:lstStyle/>
          <a:p>
            <a:r>
              <a:rPr lang="en-US" sz="3600" dirty="0"/>
              <a:t>Elliptic Curve Discrete Log Problem</a:t>
            </a:r>
          </a:p>
        </p:txBody>
      </p:sp>
      <mc:AlternateContent xmlns:mc="http://schemas.openxmlformats.org/markup-compatibility/2006">
        <mc:Choice xmlns:a14="http://schemas.microsoft.com/office/drawing/2010/main" Requires="a14">
          <p:sp>
            <p:nvSpPr>
              <p:cNvPr id="107525" name="Rectangle 3"/>
              <p:cNvSpPr>
                <a:spLocks noGrp="1" noChangeArrowheads="1"/>
              </p:cNvSpPr>
              <p:nvPr>
                <p:ph type="body" idx="1"/>
              </p:nvPr>
            </p:nvSpPr>
            <p:spPr>
              <a:xfrm>
                <a:off x="381000" y="2286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m:rPr>
                        <m:sty m:val="p"/>
                      </m:rPr>
                      <a:rPr lang="en-US" sz="2000" i="1" dirty="0" err="1">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)3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(25+23)</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p:sp>
            <p:nvSpPr>
              <p:cNvPr id="107525" name="Rectangle 3"/>
              <p:cNvSpPr>
                <a:spLocks noGrp="1" noRot="1" noChangeAspect="1" noMove="1" noResize="1" noEditPoints="1" noAdjustHandles="1" noChangeArrowheads="1" noChangeShapeType="1" noTextEdit="1"/>
              </p:cNvSpPr>
              <p:nvPr>
                <p:ph type="body" idx="1"/>
              </p:nvPr>
            </p:nvSpPr>
            <p:spPr>
              <a:xfrm>
                <a:off x="381000" y="2286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Baby step, giant step</a:t>
            </a:r>
          </a:p>
        </p:txBody>
      </p:sp>
      <mc:AlternateContent xmlns:mc="http://schemas.openxmlformats.org/markup-compatibility/2006">
        <mc:Choice xmlns:a14="http://schemas.microsoft.com/office/drawing/2010/main" Requires="a14">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  There is a general attack just like in DLP called the Baby Step – Giant Step Attack.  It takes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=1,2,…,</m:t>
                    </m:r>
                    <m:r>
                      <a:rPr lang="en-US" sz="2000" i="1" dirty="0">
                        <a:latin typeface="Cambria Math" panose="02040503050406030204" pitchFamily="18" charset="0"/>
                        <a:cs typeface="Calibri" panose="020F0502020204030204" pitchFamily="34" charset="0"/>
                      </a:rPr>
                      <m:t>𝑀</m:t>
                    </m:r>
                  </m:oMath>
                </a14:m>
                <a:r>
                  <a:rPr lang="en-US" sz="2000" dirty="0">
                    <a:latin typeface="Calibri" panose="020F0502020204030204" pitchFamily="34" charset="0"/>
                    <a:cs typeface="Calibri" panose="020F0502020204030204" pitchFamily="34" charset="0"/>
                  </a:rPr>
                  <a:t>.  Store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a:t>
                </a: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1,2,…,</m:t>
                    </m:r>
                    <m:r>
                      <a:rPr lang="en-US" sz="2000" i="1" dirty="0">
                        <a:latin typeface="Cambria Math" panose="02040503050406030204" pitchFamily="18" charset="0"/>
                        <a:cs typeface="Calibri" panose="020F0502020204030204" pitchFamily="34" charset="0"/>
                      </a:rPr>
                      <m:t>𝑀</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check table if</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mc:Choice>
        <mc:Fallback>
          <p:sp>
            <p:nvSpPr>
              <p:cNvPr id="115717" name="Rectangle 5"/>
              <p:cNvSpPr>
                <a:spLocks noGrp="1" noRot="1" noChangeAspect="1" noMove="1" noResize="1" noEditPoints="1" noAdjustHandles="1" noChangeArrowheads="1" noChangeShapeType="1" noTextEdit="1"/>
              </p:cNvSpPr>
              <p:nvPr>
                <p:ph type="body" idx="1"/>
              </p:nvPr>
            </p:nvSpPr>
            <p:spPr>
              <a:xfrm>
                <a:off x="266700" y="1829790"/>
                <a:ext cx="8610600" cy="4648200"/>
              </a:xfrm>
              <a:blipFill>
                <a:blip r:embed="rId2"/>
                <a:stretch>
                  <a:fillRect l="-885" t="-817" r="-442"/>
                </a:stretch>
              </a:blipFill>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304800" y="304800"/>
                <a:ext cx="8534400" cy="838200"/>
              </a:xfrm>
            </p:spPr>
            <p:txBody>
              <a:bodyPr/>
              <a:lstStyle/>
              <a:p>
                <a:r>
                  <a:rPr lang="en-US" sz="3600" dirty="0"/>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t="-32836" b="-388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04800" y="1865489"/>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a:t>
                </a:r>
                <a14:m>
                  <m:oMath xmlns:m="http://schemas.openxmlformats.org/officeDocument/2006/math">
                    <m:r>
                      <a:rPr lang="en-US" sz="2000" i="1" dirty="0" smtClean="0">
                        <a:latin typeface="Cambria Math" panose="02040503050406030204" pitchFamily="18" charset="0"/>
                        <a:cs typeface="Calibri" panose="020F0502020204030204" pitchFamily="34" charset="0"/>
                      </a:rPr>
                      <m:t>&gt;</m:t>
                    </m:r>
                    <m:r>
                      <a:rPr lang="en-US" sz="2000" i="1" dirty="0">
                        <a:latin typeface="Cambria Math" panose="02040503050406030204" pitchFamily="18" charset="0"/>
                        <a:cs typeface="Calibri" panose="020F0502020204030204" pitchFamily="34" charset="0"/>
                      </a:rPr>
                      <m:t>𝑘</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m:rPr>
                        <m:sty m:val="p"/>
                      </m:rPr>
                      <a:rPr lang="en-US" sz="2000" i="1" dirty="0">
                        <a:latin typeface="Cambria Math" panose="02040503050406030204" pitchFamily="18" charset="0"/>
                        <a:cs typeface="Calibri" panose="020F0502020204030204" pitchFamily="34" charset="0"/>
                      </a:rPr>
                      <m:t>lg</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so we can avoid this attack if the smallest l: q</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04800" y="1865489"/>
                <a:ext cx="8610600" cy="4724400"/>
              </a:xfrm>
              <a:blipFill>
                <a:blip r:embed="rId4"/>
                <a:stretch>
                  <a:fillRect l="-1178" t="-1609" r="-1031"/>
                </a:stretch>
              </a:blipFill>
            </p:spPr>
            <p:txBody>
              <a:bodyPr/>
              <a:lstStyle/>
              <a:p>
                <a:r>
                  <a:rPr 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152400"/>
            <a:ext cx="7772400" cy="838200"/>
          </a:xfrm>
        </p:spPr>
        <p:txBody>
          <a:bodyPr/>
          <a:lstStyle/>
          <a:p>
            <a:r>
              <a:rPr lang="en-US" sz="3600" dirty="0"/>
              <a:t>Elliptic curve El </a:t>
            </a:r>
            <a:r>
              <a:rPr lang="en-US" sz="3600" dirty="0" err="1"/>
              <a:t>Gamal</a:t>
            </a:r>
            <a:endParaRPr lang="en-US" sz="3600" dirty="0"/>
          </a:p>
        </p:txBody>
      </p:sp>
      <mc:AlternateContent xmlns:mc="http://schemas.openxmlformats.org/markup-compatibility/2006" xmlns:a14="http://schemas.microsoft.com/office/drawing/2010/main">
        <mc:Choice Requires="a14">
          <p:sp>
            <p:nvSpPr>
              <p:cNvPr id="109573" name="Rectangle 3"/>
              <p:cNvSpPr>
                <a:spLocks noGrp="1" noChangeArrowheads="1"/>
              </p:cNvSpPr>
              <p:nvPr>
                <p:ph type="body" idx="1"/>
              </p:nvPr>
            </p:nvSpPr>
            <p:spPr>
              <a:xfrm>
                <a:off x="304800" y="17621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xmlns="">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714875"/>
              </a:xfrm>
              <a:blipFill>
                <a:blip r:embed="rId2"/>
                <a:stretch>
                  <a:fillRect l="-778" t="-1609" r="-1244"/>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Embedding m in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q</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a:t>
            </a:r>
          </a:p>
        </p:txBody>
      </p:sp>
      <mc:AlternateContent xmlns:mc="http://schemas.openxmlformats.org/markup-compatibility/2006">
        <mc:Choice xmlns:a14="http://schemas.microsoft.com/office/drawing/2010/main" Requires="a14">
          <p:sp>
            <p:nvSpPr>
              <p:cNvPr id="110597" name="Rectangle 3"/>
              <p:cNvSpPr>
                <a:spLocks noGrp="1" noChangeArrowheads="1"/>
              </p:cNvSpPr>
              <p:nvPr>
                <p:ph type="body" idx="1"/>
              </p:nvPr>
            </p:nvSpPr>
            <p:spPr>
              <a:xfrm>
                <a:off x="304800" y="2057400"/>
                <a:ext cx="8382000" cy="3556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𝑎𝑛𝑑</m:t>
                    </m:r>
                    <m:r>
                      <a:rPr lang="en-US" sz="2000" i="1" dirty="0" smtClean="0">
                        <a:latin typeface="Cambria Math" panose="02040503050406030204" pitchFamily="18" charset="0"/>
                        <a:cs typeface="Calibri" panose="020F0502020204030204" pitchFamily="34" charset="0"/>
                      </a:rPr>
                      <m:t> 0</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𝜅</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b>
                    </m:sSub>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𝑝</m:t>
                        </m:r>
                      </m:e>
                      <m:sup>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𝑗</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𝑥𝑎</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p:sp>
            <p:nvSpPr>
              <p:cNvPr id="110597" name="Rectangle 3"/>
              <p:cNvSpPr>
                <a:spLocks noGrp="1" noRot="1" noChangeAspect="1" noMove="1" noResize="1" noEditPoints="1" noAdjustHandles="1" noChangeArrowheads="1" noChangeShapeType="1" noTextEdit="1"/>
              </p:cNvSpPr>
              <p:nvPr>
                <p:ph type="body" idx="1"/>
              </p:nvPr>
            </p:nvSpPr>
            <p:spPr>
              <a:xfrm>
                <a:off x="304800" y="2057400"/>
                <a:ext cx="8382000" cy="3556000"/>
              </a:xfrm>
              <a:blipFill>
                <a:blip r:embed="rId2"/>
                <a:stretch>
                  <a:fillRect l="-758" t="-2135"/>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 El Gamal</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ECDH</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371600"/>
                <a:ext cx="8115300" cy="5105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371600"/>
                <a:ext cx="8115300" cy="5105400"/>
              </a:xfrm>
              <a:blipFill>
                <a:blip r:embed="rId3"/>
                <a:stretch>
                  <a:fillRect l="-781" t="-148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ea typeface="PMingLiU" pitchFamily="18" charset="-120"/>
              </a:rPr>
              <a:t>Curve  selection</a:t>
            </a:r>
          </a:p>
        </p:txBody>
      </p:sp>
      <mc:AlternateContent xmlns:mc="http://schemas.openxmlformats.org/markup-compatibility/2006">
        <mc:Choice xmlns:a14="http://schemas.microsoft.com/office/drawing/2010/main" Requires="a14">
          <p:sp>
            <p:nvSpPr>
              <p:cNvPr id="115717" name="Rectangle 5"/>
              <p:cNvSpPr>
                <a:spLocks noGrp="1" noChangeArrowheads="1"/>
              </p:cNvSpPr>
              <p:nvPr>
                <p:ph type="body" idx="1"/>
              </p:nvPr>
            </p:nvSpPr>
            <p:spPr>
              <a:xfrm>
                <a:off x="228600" y="18288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𝐹𝑝</m:t>
                    </m:r>
                  </m:oMath>
                </a14:m>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mc:Choice>
        <mc:Fallback>
          <p:sp>
            <p:nvSpPr>
              <p:cNvPr id="115717" name="Rectangle 5"/>
              <p:cNvSpPr>
                <a:spLocks noGrp="1" noRot="1" noChangeAspect="1" noMove="1" noResize="1" noEditPoints="1" noAdjustHandles="1" noChangeArrowheads="1" noChangeShapeType="1" noTextEdit="1"/>
              </p:cNvSpPr>
              <p:nvPr>
                <p:ph type="body" idx="1"/>
              </p:nvPr>
            </p:nvSpPr>
            <p:spPr>
              <a:xfrm>
                <a:off x="228600" y="1828800"/>
                <a:ext cx="8686800" cy="4572000"/>
              </a:xfrm>
              <a:blipFill>
                <a:blip r:embed="rId2"/>
                <a:stretch>
                  <a:fillRect l="-876" t="-831"/>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ECC Point Operation Costs and modular operations</a:t>
            </a:r>
          </a:p>
        </p:txBody>
      </p:sp>
      <p:sp>
        <p:nvSpPr>
          <p:cNvPr id="119813" name="Rectangle 3"/>
          <p:cNvSpPr>
            <a:spLocks noGrp="1" noChangeArrowheads="1"/>
          </p:cNvSpPr>
          <p:nvPr>
            <p:ph type="body" idx="1"/>
          </p:nvPr>
        </p:nvSpPr>
        <p:spPr>
          <a:xfrm>
            <a:off x="457200" y="18288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mc:AlternateContent xmlns:mc="http://schemas.openxmlformats.org/markup-compatibility/2006">
        <mc:Choice xmlns:a14="http://schemas.microsoft.com/office/drawing/2010/main" Requires="a14">
          <p:sp>
            <p:nvSpPr>
              <p:cNvPr id="122885" name="Rectangle 3"/>
              <p:cNvSpPr>
                <a:spLocks noGrp="1" noChangeArrowheads="1"/>
              </p:cNvSpPr>
              <p:nvPr>
                <p:ph type="body" sz="half" idx="1"/>
              </p:nvPr>
            </p:nvSpPr>
            <p:spPr>
              <a:xfrm>
                <a:off x="381000" y="22860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a:rPr lang="en-US" altLang="zh-TW" sz="2000" b="0" i="1" dirty="0" smtClean="0">
                            <a:latin typeface="Cambria Math" panose="02040503050406030204" pitchFamily="18" charset="0"/>
                            <a:ea typeface="PMingLiU" pitchFamily="18" charset="-120"/>
                            <a:cs typeface="Calibri" panose="020F0502020204030204" pitchFamily="34" charset="0"/>
                          </a:rPr>
                          <m:t>𝑁</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1</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⁡(2)2/3~4.91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p:sp>
            <p:nvSpPr>
              <p:cNvPr id="122885" name="Rectangle 3"/>
              <p:cNvSpPr>
                <a:spLocks noGrp="1" noRot="1" noChangeAspect="1" noMove="1" noResize="1" noEditPoints="1" noAdjustHandles="1" noChangeArrowheads="1" noChangeShapeType="1" noTextEdit="1"/>
              </p:cNvSpPr>
              <p:nvPr>
                <p:ph type="body" sz="half" idx="1"/>
              </p:nvPr>
            </p:nvSpPr>
            <p:spPr>
              <a:xfrm>
                <a:off x="381000" y="2286000"/>
                <a:ext cx="8229600" cy="3200400"/>
              </a:xfrm>
              <a:blipFill>
                <a:blip r:embed="rId2"/>
                <a:stretch>
                  <a:fillRect l="-924" t="-1186" r="-462"/>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09600" y="304800"/>
            <a:ext cx="7772400" cy="1143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NIST Curves</a:t>
            </a:r>
          </a:p>
        </p:txBody>
      </p:sp>
      <mc:AlternateContent xmlns:mc="http://schemas.openxmlformats.org/markup-compatibility/2006">
        <mc:Choice xmlns:a14="http://schemas.microsoft.com/office/drawing/2010/main"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=2192−264−1,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=2256−2224+2192+296−1,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2384−2128− 296+232−1,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521</m:t>
                        </m:r>
                      </m:sup>
                    </m:sSup>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2163,</m:t>
                    </m:r>
                    <m:r>
                      <a:rPr lang="en-US" sz="2000" i="1" dirty="0">
                        <a:latin typeface="Cambria Math" panose="02040503050406030204" pitchFamily="18" charset="0"/>
                        <a:cs typeface="Calibri" panose="020F0502020204030204" pitchFamily="34" charset="0"/>
                      </a:rPr>
                      <m:t> 223</m:t>
                    </m:r>
                    <m:r>
                      <a:rPr lang="en-US" sz="2000" i="1" baseline="30000" dirty="0">
                        <a:latin typeface="Cambria Math" panose="02040503050406030204" pitchFamily="18" charset="0"/>
                        <a:cs typeface="Calibri" panose="020F0502020204030204" pitchFamily="34" charset="0"/>
                      </a:rPr>
                      <m:t>3, 22</m:t>
                    </m:r>
                    <m:r>
                      <a:rPr lang="en-US" sz="2000" i="1" baseline="30000" dirty="0">
                        <a:latin typeface="Cambria Math" panose="02040503050406030204" pitchFamily="18" charset="0"/>
                        <a:cs typeface="Calibri" panose="020F0502020204030204" pitchFamily="34" charset="0"/>
                      </a:rPr>
                      <m:t>83, </m:t>
                    </m:r>
                    <m:r>
                      <a:rPr lang="en-US" sz="2000" i="1" dirty="0">
                        <a:latin typeface="Cambria Math" panose="02040503050406030204" pitchFamily="18" charset="0"/>
                        <a:cs typeface="Calibri" panose="020F0502020204030204" pitchFamily="34" charset="0"/>
                      </a:rPr>
                      <m:t>2409,</m:t>
                    </m:r>
                    <m:r>
                      <a:rPr lang="en-US" sz="2000" i="1" dirty="0">
                        <a:latin typeface="Cambria Math" panose="02040503050406030204" pitchFamily="18" charset="0"/>
                        <a:cs typeface="Calibri" panose="020F0502020204030204" pitchFamily="34" charset="0"/>
                      </a:rPr>
                      <m:t> 257</m:t>
                    </m:r>
                    <m:r>
                      <a:rPr lang="en-US" sz="2000" i="1" baseline="30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 =1,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𝑍𝑛</m:t>
                    </m:r>
                    <m:r>
                      <a:rPr lang="en-US" sz="2000" i="1" baseline="-25000" dirty="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𝑘𝑃</m:t>
                    </m:r>
                    <m:r>
                      <a:rPr lang="en-US" sz="2000" i="1" dirty="0">
                        <a:latin typeface="Cambria Math" panose="02040503050406030204" pitchFamily="18" charset="0"/>
                        <a:cs typeface="Calibri" panose="020F0502020204030204" pitchFamily="34" charset="0"/>
                      </a:rPr>
                      <m:t>: 0&lt;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mc:Choice xmlns:a14="http://schemas.microsoft.com/office/drawing/2010/main"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𝐺</m:t>
                        </m:r>
                        <m:r>
                          <a:rPr lang="en-US" sz="2000" b="0" i="1" dirty="0" smtClean="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mc:AlternateContent xmlns:mc="http://schemas.openxmlformats.org/markup-compatibility/2006">
        <mc:Choice xmlns:a14="http://schemas.microsoft.com/office/drawing/2010/main"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𝐺</m:t>
                        </m:r>
                        <m:r>
                          <a:rPr lang="en-US" sz="2000" i="1" dirty="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a:t>
                </a:r>
                <a14:m>
                  <m:oMath xmlns:m="http://schemas.openxmlformats.org/officeDocument/2006/math">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54756" y="228600"/>
            <a:ext cx="7772400" cy="914400"/>
          </a:xfrm>
        </p:spPr>
        <p:txBody>
          <a:bodyPr/>
          <a:lstStyle/>
          <a:p>
            <a:r>
              <a:rPr lang="en-US" sz="3600" dirty="0">
                <a:latin typeface="Calibri" panose="020F0502020204030204" pitchFamily="34" charset="0"/>
                <a:cs typeface="Calibri" panose="020F0502020204030204" pitchFamily="34" charset="0"/>
              </a:rPr>
              <a:t>Factoring using Elliptic Curves</a:t>
            </a:r>
          </a:p>
        </p:txBody>
      </p:sp>
      <mc:AlternateContent xmlns:mc="http://schemas.openxmlformats.org/markup-compatibility/2006">
        <mc:Choice xmlns:a14="http://schemas.microsoft.com/office/drawing/2010/main"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,6)=1,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𝑚𝑟</m:t>
                    </m:r>
                  </m:oMath>
                </a14:m>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r="-1242"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mc:Choice xmlns:a14="http://schemas.microsoft.com/office/drawing/2010/main" Requires="a14">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+10</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=(4332, 3230)</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=(3230−3)/(4332−1)=3227/4331</m:t>
                    </m:r>
                  </m:oMath>
                </a14:m>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mc:Choice>
        <mc:Fallback>
          <p:sp>
            <p:nvSpPr>
              <p:cNvPr id="117765" name="Rectangle 3"/>
              <p:cNvSpPr>
                <a:spLocks noGrp="1" noRot="1" noChangeAspect="1" noMove="1" noResize="1" noEditPoints="1" noAdjustHandles="1" noChangeArrowheads="1" noChangeShapeType="1" noTextEdit="1"/>
              </p:cNvSpPr>
              <p:nvPr>
                <p:ph type="body" idx="1"/>
              </p:nvPr>
            </p:nvSpPr>
            <p:spPr>
              <a:xfrm>
                <a:off x="685800" y="2362200"/>
                <a:ext cx="7772400" cy="3276600"/>
              </a:xfrm>
              <a:blipFill>
                <a:blip r:embed="rId2"/>
                <a:stretch>
                  <a:fillRect l="-979" t="-3089"/>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228600" y="3810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171450"/>
            <a:ext cx="8751887" cy="742950"/>
          </a:xfrm>
        </p:spPr>
        <p:txBody>
          <a:bodyPr/>
          <a:lstStyle/>
          <a:p>
            <a:r>
              <a:rPr lang="en-US" sz="3600" dirty="0">
                <a:latin typeface="Calibri" panose="020F0502020204030204" pitchFamily="34" charset="0"/>
                <a:cs typeface="Calibri" panose="020F0502020204030204" pitchFamily="34" charset="0"/>
              </a:rPr>
              <a:t>Divisors</a:t>
            </a:r>
            <a:endParaRPr lang="en-US" sz="3600" dirty="0">
              <a:solidFill>
                <a:schemeClr val="tx1"/>
              </a:solidFill>
              <a:latin typeface="Calibri" panose="020F0502020204030204" pitchFamily="34" charset="0"/>
              <a:cs typeface="Calibri" panose="020F0502020204030204" pitchFamily="34" charset="0"/>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247650"/>
            <a:ext cx="8751887" cy="742950"/>
          </a:xfrm>
        </p:spPr>
        <p:txBody>
          <a:bodyPr/>
          <a:lstStyle/>
          <a:p>
            <a:r>
              <a:rPr lang="en-US" sz="3600" dirty="0">
                <a:latin typeface="Calibri" panose="020F0502020204030204" pitchFamily="34" charset="0"/>
                <a:cs typeface="Calibri" panose="020F0502020204030204" pitchFamily="34" charset="0"/>
              </a:rPr>
              <a:t>Pairings</a:t>
            </a:r>
            <a:endParaRPr lang="en-US" sz="3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14:m/>
              </a:p>
              <a:p>
                <a:pPr>
                  <a:lnSpc>
                    <a:spcPct val="90000"/>
                  </a:lnSpc>
                  <a:spcBef>
                    <a:spcPts val="200"/>
                  </a:spcBef>
                </a:pP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𝑆</m:t>
                    </m:r>
                    <m:r>
                      <a:rPr lang="en-US" sz="2000" i="1" dirty="0" smtClean="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𝑆</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oMath>
                </a14:m>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𝑒</m:t>
                    </m:r>
                    <m:r>
                      <a:rPr lang="en-US" sz="2000" i="1" baseline="-25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𝑇</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then</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sym typeface="Wingdings" pitchFamily="2" charset="2"/>
                      </a:rPr>
                      <m:t>𝜇</m:t>
                    </m:r>
                    <m:r>
                      <a:rPr lang="en-US" sz="2000" i="1" baseline="-25000" dirty="0">
                        <a:latin typeface="Cambria Math" panose="02040503050406030204" pitchFamily="18" charset="0"/>
                        <a:cs typeface="Calibri" panose="020F0502020204030204" pitchFamily="34" charset="0"/>
                        <a:sym typeface="Wingdings" pitchFamily="2" charset="2"/>
                      </a:rPr>
                      <m:t>𝑛</m:t>
                    </m:r>
                  </m:oMath>
                </a14:m>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14:m/>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a:t>
                </a:r>
                <a:r>
                  <a:rPr lang="en-US" sz="2000" dirty="0">
                    <a:sym typeface="Wingdings" pitchFamily="2" charset="2"/>
                  </a:rPr>
                  <a:t>.</a:t>
                </a:r>
                <a:endParaRPr lang="en-US" sz="2000" dirty="0"/>
              </a:p>
              <a:p>
                <a:pPr lvl="1">
                  <a:lnSpc>
                    <a:spcPct val="90000"/>
                  </a:lnSpc>
                </a:pPr>
                <a:endParaRPr lang="en-US" sz="2000" dirty="0"/>
              </a:p>
            </p:txBody>
          </p:sp>
        </mc:Choice>
        <mc:Fallback>
          <p:sp>
            <p:nvSpPr>
              <p:cNvPr id="904195" name="Rectangle 3"/>
              <p:cNvSpPr>
                <a:spLocks noGrp="1" noRot="1" noChangeAspect="1" noMove="1" noResize="1" noEditPoints="1" noAdjustHandles="1" noChangeArrowheads="1" noChangeShapeType="1" noTextEdit="1"/>
              </p:cNvSpPr>
              <p:nvPr>
                <p:ph type="body" sz="half" idx="1"/>
              </p:nvPr>
            </p:nvSpPr>
            <p:spPr>
              <a:xfrm>
                <a:off x="533400" y="1783629"/>
                <a:ext cx="8153400" cy="3855171"/>
              </a:xfrm>
              <a:blipFill>
                <a:blip r:embed="rId2"/>
                <a:stretch>
                  <a:fillRect l="-935" t="-328"/>
                </a:stretch>
              </a:blip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Lattices</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133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1336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209800"/>
                <a:ext cx="8305800" cy="3124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209800"/>
                <a:ext cx="8305800" cy="3124200"/>
              </a:xfrm>
              <a:prstGeom prst="rect">
                <a:avLst/>
              </a:prstGeom>
              <a:blipFill>
                <a:blip r:embed="rId2"/>
                <a:stretch>
                  <a:fillRect l="-765" t="-202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latin typeface="Calibri" panose="020F0502020204030204" pitchFamily="34" charset="0"/>
                <a:cs typeface="Calibri" panose="020F0502020204030204" pitchFamily="34" charset="0"/>
              </a:rPr>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152400"/>
            <a:ext cx="8763000" cy="990600"/>
          </a:xfrm>
        </p:spPr>
        <p:txBody>
          <a:bodyPr/>
          <a:lstStyle/>
          <a:p>
            <a:r>
              <a:rPr lang="en-US" sz="4000" dirty="0">
                <a:latin typeface="Calibri" panose="020F0502020204030204" pitchFamily="34" charset="0"/>
                <a:cs typeface="Calibri" panose="020F0502020204030204" pitchFamily="34" charset="0"/>
              </a:rPr>
              <a:t>q-</a:t>
            </a:r>
            <a:r>
              <a:rPr lang="en-US" sz="4000" dirty="0" err="1">
                <a:latin typeface="Calibri" panose="020F0502020204030204" pitchFamily="34" charset="0"/>
                <a:cs typeface="Calibri" panose="020F0502020204030204" pitchFamily="34" charset="0"/>
              </a:rPr>
              <a:t>ary</a:t>
            </a:r>
            <a:r>
              <a:rPr lang="en-US" sz="4000" dirty="0">
                <a:latin typeface="Calibri" panose="020F0502020204030204" pitchFamily="34" charset="0"/>
                <a:cs typeface="Calibri" panose="020F0502020204030204" pitchFamily="34" charset="0"/>
              </a:rPr>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latin typeface="Calibri" panose="020F0502020204030204" pitchFamily="34" charset="0"/>
                <a:cs typeface="Calibri" panose="020F0502020204030204" pitchFamily="34" charset="0"/>
              </a:rPr>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2000" b="0" i="1" kern="0" smtClean="0">
                        <a:latin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implies </a:t>
                </a:r>
                <a14:m>
                  <m:oMath xmlns:m="http://schemas.openxmlformats.org/officeDocument/2006/math">
                    <m:r>
                      <a:rPr lang="en-US" sz="2000" b="0" i="0" kern="0" smtClean="0">
                        <a:latin typeface="Cambria Math" panose="02040503050406030204" pitchFamily="18" charset="0"/>
                      </a:rPr>
                      <m:t>−</m:t>
                    </m:r>
                    <m:r>
                      <a:rPr lang="en-US" sz="2000" i="1" kern="0">
                        <a:latin typeface="Cambria Math" panose="02040503050406030204" pitchFamily="18" charset="0"/>
                      </a:rPr>
                      <m:t>𝑠</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is convex if </a:t>
                </a:r>
                <a14:m>
                  <m:oMath xmlns:m="http://schemas.openxmlformats.org/officeDocument/2006/math">
                    <m:r>
                      <a:rPr lang="en-US" sz="2000" i="1" kern="0">
                        <a:latin typeface="Cambria Math" panose="02040503050406030204" pitchFamily="18" charset="0"/>
                      </a:rPr>
                      <m:t>𝑠</m:t>
                    </m:r>
                    <m:r>
                      <a:rPr lang="en-US" sz="2000" b="0" i="1" kern="0" smtClean="0">
                        <a:latin typeface="Cambria Math" panose="02040503050406030204" pitchFamily="18" charset="0"/>
                      </a:rPr>
                      <m:t>,</m:t>
                    </m:r>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implies </a:t>
                </a:r>
                <a14:m>
                  <m:oMath xmlns:m="http://schemas.openxmlformats.org/officeDocument/2006/math">
                    <m:r>
                      <a:rPr lang="en-US" sz="2000" b="0" i="1" kern="0" smtClean="0">
                        <a:latin typeface="Cambria Math" panose="02040503050406030204" pitchFamily="18" charset="0"/>
                      </a:rPr>
                      <m:t>𝑢𝑠</m:t>
                    </m:r>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m:t>
                        </m:r>
                        <m:r>
                          <a:rPr lang="en-US" sz="2000" b="0" i="1" kern="0" smtClean="0">
                            <a:latin typeface="Cambria Math" panose="02040503050406030204" pitchFamily="18" charset="0"/>
                          </a:rPr>
                          <m:t>𝑢</m:t>
                        </m:r>
                      </m:e>
                    </m:d>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∈[0,1]</m:t>
                    </m:r>
                  </m:oMath>
                </a14:m>
                <a:r>
                  <a:rPr lang="en-US" sz="20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2000" i="1" kern="0" smtClea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𝜆</m:t>
                        </m:r>
                      </m:e>
                      <m:sub>
                        <m:r>
                          <a:rPr lang="en-US" sz="2000" b="0" i="1" kern="0" smtClean="0">
                            <a:latin typeface="Cambria Math" panose="02040503050406030204" pitchFamily="18" charset="0"/>
                          </a:rPr>
                          <m:t>1</m:t>
                        </m:r>
                      </m:sub>
                    </m:sSub>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𝑛</m:t>
                        </m:r>
                      </m:e>
                    </m:rad>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e>
                      <m:sup>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a:t>
                </a:r>
              </a:p>
              <a:p>
                <a:pPr marL="400050" lvl="1" indent="0">
                  <a:lnSpc>
                    <a:spcPct val="90000"/>
                  </a:lnSpc>
                  <a:buNone/>
                </a:pPr>
                <a:r>
                  <a:rPr lang="en-US" sz="20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2000" b="0" i="1" kern="0" smtClean="0">
                        <a:latin typeface="Cambria Math" panose="02040503050406030204" pitchFamily="18" charset="0"/>
                      </a:rPr>
                      <m:t>0</m:t>
                    </m:r>
                  </m:oMath>
                </a14:m>
                <a:r>
                  <a:rPr lang="en-US" sz="2000" kern="0" dirty="0">
                    <a:latin typeface="Calibri" panose="020F0502020204030204" pitchFamily="34" charset="0"/>
                    <a:cs typeface="Calibri" panose="020F0502020204030204" pitchFamily="34" charset="0"/>
                  </a:rPr>
                  <a:t> having radius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rad>
                      <m:radPr>
                        <m:degHide m:val="on"/>
                        <m:ctrlPr>
                          <a:rPr lang="en-US" sz="2000" i="1" kern="0">
                            <a:latin typeface="Cambria Math" panose="02040503050406030204" pitchFamily="18" charset="0"/>
                            <a:ea typeface="Cambria Math" panose="02040503050406030204" pitchFamily="18" charset="0"/>
                          </a:rPr>
                        </m:ctrlPr>
                      </m:radPr>
                      <m:deg/>
                      <m:e>
                        <m:r>
                          <a:rPr lang="en-US" sz="2000" i="1" kern="0">
                            <a:latin typeface="Cambria Math" panose="02040503050406030204" pitchFamily="18" charset="0"/>
                            <a:ea typeface="Cambria Math" panose="02040503050406030204" pitchFamily="18" charset="0"/>
                          </a:rPr>
                          <m:t>𝑛</m:t>
                        </m:r>
                      </m:e>
                    </m:rad>
                    <m:r>
                      <a:rPr lang="en-US" sz="2000" i="1"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m:rPr>
                            <m:sty m:val="p"/>
                          </m:rPr>
                          <a:rPr lang="en-US" sz="2000" kern="0">
                            <a:latin typeface="Cambria Math" panose="02040503050406030204" pitchFamily="18" charset="0"/>
                            <a:ea typeface="Cambria Math" panose="02040503050406030204" pitchFamily="18" charset="0"/>
                          </a:rPr>
                          <m:t>det</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e>
                      <m:sup>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Let </a:t>
                </a:r>
                <a14:m>
                  <m:oMath xmlns:m="http://schemas.openxmlformats.org/officeDocument/2006/math">
                    <m:d>
                      <m:dPr>
                        <m:ctrlPr>
                          <a:rPr lang="en-US" sz="2000" i="1" kern="0">
                            <a:latin typeface="Cambria Math" panose="02040503050406030204" pitchFamily="18" charset="0"/>
                          </a:rPr>
                        </m:ctrlPr>
                      </m:dPr>
                      <m:e>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1</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2</m:t>
                            </m:r>
                          </m:sub>
                        </m:sSub>
                        <m:r>
                          <a:rPr lang="en-US" sz="2000" i="1" kern="0">
                            <a:latin typeface="Cambria Math" panose="02040503050406030204" pitchFamily="18" charset="0"/>
                          </a:rPr>
                          <m:t>,</m:t>
                        </m:r>
                        <m:r>
                          <a:rPr lang="en-US" sz="2000"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𝑛</m:t>
                            </m:r>
                          </m:sub>
                        </m:sSub>
                      </m:e>
                    </m:d>
                  </m:oMath>
                </a14:m>
                <a:r>
                  <a:rPr lang="en-US" sz="20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2000" b="0" i="1" kern="0" smtClean="0">
                        <a:latin typeface="Cambria Math" panose="02040503050406030204" pitchFamily="18" charset="0"/>
                      </a:rPr>
                      <m:t>𝑣</m:t>
                    </m:r>
                  </m:oMath>
                </a14:m>
                <a:r>
                  <a:rPr lang="en-US" sz="20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a:rPr lang="en-US" sz="2000" b="0" i="1" kern="0" smtClean="0">
                        <a:latin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m:t>
                    </m:r>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b="0" i="1" kern="0" smtClea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i="1" ker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2</m:t>
                        </m:r>
                      </m:e>
                      <m:sup>
                        <m:r>
                          <a:rPr lang="en-US" sz="2000" b="0" i="1" kern="0" smtClean="0">
                            <a:latin typeface="Cambria Math" panose="02040503050406030204" pitchFamily="18" charset="0"/>
                            <a:ea typeface="Cambria Math" panose="02040503050406030204" pitchFamily="18" charset="0"/>
                          </a:rPr>
                          <m:t>𝑛</m:t>
                        </m:r>
                      </m:sup>
                    </m:sSup>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0"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28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xmlns:a14="http://schemas.microsoft.com/office/drawing/2010/main">
        <mc:Choice Requires="a14">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xmlns="">
          <p:sp>
            <p:nvSpPr>
              <p:cNvPr id="96261" name="Rectangle 3"/>
              <p:cNvSpPr>
                <a:spLocks noGrp="1" noRot="1" noChangeAspect="1" noMove="1" noResize="1" noEditPoints="1" noAdjustHandles="1" noChangeArrowheads="1" noChangeShapeType="1" noTextEdit="1"/>
              </p:cNvSpPr>
              <p:nvPr>
                <p:ph type="body" idx="1"/>
              </p:nvPr>
            </p:nvSpPr>
            <p:spPr>
              <a:xfrm>
                <a:off x="533400" y="1905000"/>
                <a:ext cx="8077200" cy="4648200"/>
              </a:xfrm>
              <a:blipFill>
                <a:blip r:embed="rId2"/>
                <a:stretch>
                  <a:fillRect l="-942" t="-2186" r="-314"/>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3600" dirty="0">
                <a:latin typeface="Calibri" panose="020F0502020204030204" pitchFamily="34" charset="0"/>
                <a:cs typeface="Calibri" panose="020F0502020204030204" pitchFamily="34" charset="0"/>
              </a:rPr>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latin typeface="Calibri" panose="020F0502020204030204" pitchFamily="34" charset="0"/>
                <a:cs typeface="Calibri" panose="020F0502020204030204" pitchFamily="34" charset="0"/>
              </a:rPr>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152400"/>
            <a:ext cx="8534400" cy="990600"/>
          </a:xfrm>
        </p:spPr>
        <p:txBody>
          <a:bodyPr/>
          <a:lstStyle/>
          <a:p>
            <a:r>
              <a:rPr lang="en-US" sz="4000" dirty="0">
                <a:latin typeface="Calibri" panose="020F0502020204030204" pitchFamily="34" charset="0"/>
                <a:cs typeface="Calibri" panose="020F0502020204030204" pitchFamily="34" charset="0"/>
              </a:rPr>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3600" dirty="0">
                <a:latin typeface="Calibri" panose="020F0502020204030204" pitchFamily="34" charset="0"/>
                <a:cs typeface="Calibri" panose="020F0502020204030204" pitchFamily="34" charset="0"/>
              </a:rPr>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3600" dirty="0">
                <a:latin typeface="Calibri" panose="020F0502020204030204" pitchFamily="34" charset="0"/>
                <a:cs typeface="Calibri" panose="020F0502020204030204" pitchFamily="34" charset="0"/>
              </a:rPr>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mc:Choice xmlns:a14="http://schemas.microsoft.com/office/drawing/2010/main" Requires="a14">
          <p:sp>
            <p:nvSpPr>
              <p:cNvPr id="155652" name="Rectangle 2"/>
              <p:cNvSpPr>
                <a:spLocks noGrp="1" noChangeArrowheads="1"/>
              </p:cNvSpPr>
              <p:nvPr>
                <p:ph type="title"/>
              </p:nvPr>
            </p:nvSpPr>
            <p:spPr>
              <a:xfrm>
                <a:off x="447380" y="76200"/>
                <a:ext cx="7772400" cy="990600"/>
              </a:xfrm>
            </p:spPr>
            <p:txBody>
              <a:bodyPr/>
              <a:lstStyle/>
              <a:p>
                <a:r>
                  <a:rPr lang="en-US" sz="3600" dirty="0">
                    <a:latin typeface="Calibri" panose="020F0502020204030204" pitchFamily="34" charset="0"/>
                    <a:cs typeface="Calibri" panose="020F0502020204030204" pitchFamily="34" charset="0"/>
                  </a:rPr>
                  <a:t>LLL</a:t>
                </a:r>
                <a14:m>
                  <m:oMath xmlns:m="http://schemas.openxmlformats.org/officeDocument/2006/math">
                    <m:r>
                      <a:rPr lang="en-US" sz="3600" i="1" dirty="0" smtClean="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Properties</a:t>
                </a:r>
              </a:p>
            </p:txBody>
          </p:sp>
        </mc:Choice>
        <mc:Fallback>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95300" y="2133600"/>
                <a:ext cx="8153400" cy="35052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a:t>
                </a: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𝐸</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)=0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 solution to this, m, will be the corresponding plaintext.</a:t>
                </a:r>
              </a:p>
              <a:p>
                <a:pPr>
                  <a:lnSpc>
                    <a:spcPct val="90000"/>
                  </a:lnSpc>
                </a:pPr>
                <a:endParaRPr lang="en-US" sz="18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95300" y="2133600"/>
                <a:ext cx="8153400" cy="3505200"/>
              </a:xfrm>
              <a:blipFill>
                <a:blip r:embed="rId3"/>
                <a:stretch>
                  <a:fillRect l="-466" t="-180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p:sp>
        <p:nvSpPr>
          <p:cNvPr id="84997" name="Rectangle 3"/>
          <p:cNvSpPr>
            <a:spLocks noGrp="1" noChangeArrowheads="1"/>
          </p:cNvSpPr>
          <p:nvPr>
            <p:ph type="body" idx="1"/>
          </p:nvPr>
        </p:nvSpPr>
        <p:spPr>
          <a:xfrm>
            <a:off x="457200" y="1981200"/>
            <a:ext cx="8305800" cy="38862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19100" y="1910219"/>
                <a:ext cx="81915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19100" y="1910219"/>
                <a:ext cx="8191500" cy="4719181"/>
              </a:xfrm>
              <a:blipFill>
                <a:blip r:embed="rId3"/>
                <a:stretch>
                  <a:fillRect l="-774" t="-1072" r="-310"/>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𝐵</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)3, 0&lt;=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&lt;100.</m:t>
                    </m:r>
                  </m:oMath>
                </a14:m>
                <a:endParaRPr lang="en-US" sz="18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𝐵</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0</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8305800" cy="4343400"/>
              </a:xfrm>
              <a:blipFill>
                <a:blip r:embed="rId3"/>
                <a:stretch>
                  <a:fillRect l="-611" t="-145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p:sp>
        <p:nvSpPr>
          <p:cNvPr id="84997" name="Rectangle 3"/>
          <p:cNvSpPr>
            <a:spLocks noGrp="1" noChangeArrowheads="1"/>
          </p:cNvSpPr>
          <p:nvPr>
            <p:ph type="body" idx="1"/>
          </p:nvPr>
        </p:nvSpPr>
        <p:spPr>
          <a:xfrm>
            <a:off x="419100" y="19812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76400"/>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76400"/>
                <a:ext cx="8572500" cy="4876800"/>
              </a:xfrm>
              <a:prstGeom prst="rect">
                <a:avLst/>
              </a:prstGeom>
              <a:blipFill>
                <a:blip r:embed="rId2"/>
                <a:stretch>
                  <a:fillRect l="-593" t="-130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latin typeface="Calibri" panose="020F0502020204030204" pitchFamily="34" charset="0"/>
                <a:cs typeface="Calibri" panose="020F0502020204030204" pitchFamily="34" charset="0"/>
              </a:rPr>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42374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423740"/>
                <a:ext cx="8572500" cy="4419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Learning with Errors (LWE)</a:t>
            </a:r>
            <a:endParaRPr lang="en-US" sz="4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2129413"/>
                <a:ext cx="84582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2129413"/>
                <a:ext cx="8458200" cy="4343400"/>
              </a:xfrm>
              <a:prstGeom prst="rect">
                <a:avLst/>
              </a:prstGeom>
              <a:blipFill>
                <a:blip r:embed="rId2"/>
                <a:stretch>
                  <a:fillRect l="-750" t="-1166" r="-60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76200"/>
            <a:ext cx="7772400" cy="990600"/>
          </a:xfrm>
        </p:spPr>
        <p:txBody>
          <a:bodyPr/>
          <a:lstStyle/>
          <a:p>
            <a:r>
              <a:rPr lang="en-US" sz="3600" dirty="0">
                <a:latin typeface="Calibri" panose="020F0502020204030204" pitchFamily="34" charset="0"/>
                <a:cs typeface="Calibri" panose="020F0502020204030204" pitchFamily="34" charset="0"/>
              </a:rPr>
              <a:t>LWE cryptosystem</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4097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409700"/>
                <a:ext cx="8382000" cy="5143500"/>
              </a:xfrm>
              <a:prstGeom prst="rect">
                <a:avLst/>
              </a:prstGeom>
              <a:blipFill>
                <a:blip r:embed="rId2"/>
                <a:stretch>
                  <a:fillRect l="-606" t="-739"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752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r>
                  <a:rPr lang="en-US" sz="2000" kern="0" dirty="0"/>
                  <a:t>, </a:t>
                </a:r>
                <a14:m>
                  <m:oMath xmlns:m="http://schemas.openxmlformats.org/officeDocument/2006/math">
                    <m:r>
                      <a:rPr lang="en-US" sz="2000" b="0" i="1" kern="0" smtClean="0">
                        <a:latin typeface="Cambria Math" panose="02040503050406030204" pitchFamily="18" charset="0"/>
                      </a:rPr>
                      <m:t>𝑙</m:t>
                    </m:r>
                    <m:r>
                      <a:rPr lang="en-US" sz="2000" b="0" i="1" kern="0" smtClean="0">
                        <a:latin typeface="Cambria Math" panose="02040503050406030204" pitchFamily="18" charset="0"/>
                      </a:rPr>
                      <m:t>=4</m:t>
                    </m:r>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𝐴</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7526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2286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828800"/>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𝐸</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𝑃</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828800"/>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69473"/>
                <a:ext cx="8534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acc>
                      <m:accPr>
                        <m:chr m:val="⃗"/>
                        <m:ctrlPr>
                          <a:rPr lang="en-US" sz="2000" b="0" i="1" kern="0" smtClean="0">
                            <a:latin typeface="Cambria Math" panose="02040503050406030204" pitchFamily="18" charset="0"/>
                          </a:rPr>
                        </m:ctrlPr>
                      </m:accPr>
                      <m:e>
                        <m:r>
                          <a:rPr lang="en-US" sz="2000" b="0" i="1" kern="0" smtClean="0">
                            <a:latin typeface="Cambria Math" panose="02040503050406030204" pitchFamily="18" charset="0"/>
                          </a:rPr>
                          <m:t>𝑣</m:t>
                        </m:r>
                      </m:e>
                    </m:acc>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69473"/>
                <a:ext cx="8534400" cy="4274127"/>
              </a:xfrm>
              <a:prstGeom prst="rect">
                <a:avLst/>
              </a:prstGeom>
              <a:blipFill>
                <a:blip r:embed="rId2"/>
                <a:stretch>
                  <a:fillRect l="-89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400050"/>
            <a:ext cx="6685347" cy="742950"/>
          </a:xfrm>
        </p:spPr>
        <p:txBody>
          <a:bodyPr>
            <a:normAutofit/>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0292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331507391"/>
                  </p:ext>
                </p:extLst>
              </p:nvPr>
            </p:nvGraphicFramePr>
            <p:xfrm>
              <a:off x="647700" y="24688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331507391"/>
                  </p:ext>
                </p:extLst>
              </p:nvPr>
            </p:nvGraphicFramePr>
            <p:xfrm>
              <a:off x="647700" y="24688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xmlns:a14="http://schemas.microsoft.com/office/drawing/2010/main">
        <mc:Choice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xmlns="">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latin typeface="Calibri" panose="020F0502020204030204" pitchFamily="34" charset="0"/>
                <a:cs typeface="Calibri" panose="020F0502020204030204" pitchFamily="34" charset="0"/>
              </a:rPr>
              <a:t>Ring-LWE</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Some common features of </a:t>
            </a: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and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002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002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26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267200"/>
              </a:xfrm>
              <a:prstGeom prst="rect">
                <a:avLst/>
              </a:prstGeom>
              <a:blipFill>
                <a:blip r:embed="rId2"/>
                <a:stretch>
                  <a:fillRect l="-1713" t="-17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935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752600"/>
                <a:ext cx="8457363"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752600"/>
                <a:ext cx="8457363" cy="4114800"/>
              </a:xfrm>
              <a:prstGeom prst="rect">
                <a:avLst/>
              </a:prstGeom>
              <a:blipFill>
                <a:blip r:embed="rId2"/>
                <a:stretch>
                  <a:fillRect l="-1649" t="-92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Examples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57200"/>
              </a:xfrm>
              <a:prstGeom prst="rect">
                <a:avLst/>
              </a:prstGeom>
              <a:blipFill>
                <a:blip r:embed="rId2"/>
                <a:stretch>
                  <a:fillRect l="-1488" t="-162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2147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SHAKE-256/SHAKE-128</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599" y="1981200"/>
                <a:ext cx="7831853"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599" y="1981200"/>
                <a:ext cx="7831853" cy="4495800"/>
              </a:xfrm>
              <a:prstGeom prst="rect">
                <a:avLst/>
              </a:prstGeom>
              <a:blipFill>
                <a:blip r:embed="rId2"/>
                <a:stretch>
                  <a:fillRect l="-1783"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8600" y="1828800"/>
                <a:ext cx="86106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8600" y="1828800"/>
                <a:ext cx="8610600" cy="4419600"/>
              </a:xfrm>
              <a:prstGeom prst="rect">
                <a:avLst/>
              </a:prstGeom>
              <a:blipFill>
                <a:blip r:embed="rId2"/>
                <a:stretch>
                  <a:fillRect l="-1622" t="-2006" r="-2065" b="-916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75045</TotalTime>
  <Words>17901</Words>
  <Application>Microsoft Macintosh PowerPoint</Application>
  <PresentationFormat>Letter Paper (8.5x11 in)</PresentationFormat>
  <Paragraphs>1880</Paragraphs>
  <Slides>134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Learning with Errors (LWE)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4616</cp:revision>
  <cp:lastPrinted>2024-07-10T20:18:11Z</cp:lastPrinted>
  <dcterms:created xsi:type="dcterms:W3CDTF">2013-04-22T16:10:14Z</dcterms:created>
  <dcterms:modified xsi:type="dcterms:W3CDTF">2025-07-19T21:13:42Z</dcterms:modified>
</cp:coreProperties>
</file>